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7" r:id="rId2"/>
    <p:sldId id="332" r:id="rId3"/>
    <p:sldId id="325" r:id="rId4"/>
    <p:sldId id="333" r:id="rId5"/>
    <p:sldId id="326" r:id="rId6"/>
    <p:sldId id="327" r:id="rId7"/>
    <p:sldId id="268" r:id="rId8"/>
    <p:sldId id="260" r:id="rId9"/>
    <p:sldId id="328" r:id="rId10"/>
    <p:sldId id="258" r:id="rId11"/>
    <p:sldId id="329" r:id="rId12"/>
    <p:sldId id="261" r:id="rId13"/>
    <p:sldId id="266" r:id="rId14"/>
    <p:sldId id="335" r:id="rId15"/>
    <p:sldId id="478" r:id="rId16"/>
    <p:sldId id="330" r:id="rId17"/>
    <p:sldId id="269" r:id="rId18"/>
    <p:sldId id="262" r:id="rId19"/>
    <p:sldId id="267" r:id="rId20"/>
    <p:sldId id="334" r:id="rId21"/>
    <p:sldId id="336" r:id="rId22"/>
    <p:sldId id="337" r:id="rId23"/>
    <p:sldId id="338" r:id="rId24"/>
    <p:sldId id="339" r:id="rId25"/>
    <p:sldId id="340" r:id="rId26"/>
    <p:sldId id="343" r:id="rId27"/>
    <p:sldId id="341" r:id="rId28"/>
    <p:sldId id="342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457" r:id="rId37"/>
    <p:sldId id="464" r:id="rId38"/>
    <p:sldId id="455" r:id="rId39"/>
    <p:sldId id="465" r:id="rId40"/>
    <p:sldId id="466" r:id="rId41"/>
    <p:sldId id="467" r:id="rId42"/>
    <p:sldId id="468" r:id="rId43"/>
    <p:sldId id="469" r:id="rId44"/>
    <p:sldId id="471" r:id="rId45"/>
    <p:sldId id="472" r:id="rId46"/>
    <p:sldId id="473" r:id="rId47"/>
    <p:sldId id="474" r:id="rId48"/>
    <p:sldId id="475" r:id="rId49"/>
    <p:sldId id="476" r:id="rId50"/>
    <p:sldId id="477" r:id="rId51"/>
    <p:sldId id="470" r:id="rId52"/>
    <p:sldId id="298" r:id="rId53"/>
    <p:sldId id="26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E098C-C2B2-472C-9728-F51906A9149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3CF9D-4898-48EE-B3C3-189DD21EB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80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9286A-802C-4709-9763-BFC9FE29D4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22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2112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80000" y="4438836"/>
            <a:ext cx="11232000" cy="1771848"/>
          </a:xfrm>
        </p:spPr>
        <p:txBody>
          <a:bodyPr anchor="b" anchorCtr="0"/>
          <a:lstStyle>
            <a:lvl1pPr>
              <a:spcBef>
                <a:spcPts val="0"/>
              </a:spcBef>
              <a:defRPr sz="16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you can enter a caption for the photo here.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2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F3F68318-33E8-C346-A4D6-FB3D4EB97184}" type="datetime1">
              <a:rPr lang="en-ZA" smtClean="0">
                <a:solidFill>
                  <a:prstClr val="white"/>
                </a:solidFill>
              </a:rPr>
              <a:pPr/>
              <a:t>2019/08/15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1371732" y="6552000"/>
            <a:ext cx="340269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75C98292-3D9A-421B-B307-DC2AE3C5CEA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458478" y="368249"/>
            <a:ext cx="1250700" cy="358875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6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8" y="1836967"/>
            <a:ext cx="11232001" cy="3010244"/>
          </a:xfrm>
        </p:spPr>
        <p:txBody>
          <a:bodyPr anchor="b" anchorCtr="0"/>
          <a:lstStyle>
            <a:lvl1pPr algn="l">
              <a:defRPr sz="4000" spc="-1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7" y="4864967"/>
            <a:ext cx="11231999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D7210472-9995-5941-AC6E-0AF1993DA336}" type="datetime1">
              <a:rPr lang="en-ZA" smtClean="0">
                <a:solidFill>
                  <a:prstClr val="white"/>
                </a:solidFill>
              </a:rPr>
              <a:pPr/>
              <a:t>2019/08/15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@SageGroupZA          |           #SageBPCon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9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87680" y="365760"/>
            <a:ext cx="9895392" cy="1001184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480006" y="1366945"/>
            <a:ext cx="4740071" cy="50424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5397629" y="1363438"/>
            <a:ext cx="6314377" cy="5045991"/>
          </a:xfrm>
        </p:spPr>
        <p:txBody>
          <a:bodyPr/>
          <a:lstStyle>
            <a:lvl1pPr>
              <a:spcBef>
                <a:spcPts val="0"/>
              </a:spcBef>
              <a:defRPr sz="3200" b="0" spc="-100" baseline="0">
                <a:solidFill>
                  <a:srgbClr val="ED1C5F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remember to resize text based on size of quote or copy.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E1C84F4-270C-2249-89D9-A705BDADDAAB}" type="datetime1">
              <a:rPr lang="en-ZA" smtClean="0"/>
              <a:pPr/>
              <a:t>2019/08/15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@SageGroupZA          |           #SageBPCon</a:t>
            </a:r>
          </a:p>
        </p:txBody>
      </p:sp>
    </p:spTree>
    <p:extLst>
      <p:ext uri="{BB962C8B-B14F-4D97-AF65-F5344CB8AC3E}">
        <p14:creationId xmlns:p14="http://schemas.microsoft.com/office/powerpoint/2010/main" val="159255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2007A7-97F3-434D-A926-C6BE43B7B6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B28E94-378C-4151-8EB2-EBF47B5468B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81000" y="4800600"/>
            <a:ext cx="11430000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1" baseline="0">
                <a:solidFill>
                  <a:srgbClr val="00F5E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Sage 300 Web SDK 2020.0 Overview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3D9E8DA-5298-4694-A784-1DFAC55D25E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81000" y="5715001"/>
            <a:ext cx="11430000" cy="7176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 spc="-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9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John Thomas (JT)</a:t>
            </a:r>
          </a:p>
          <a:p>
            <a:fld id="{D3781EA3-206E-BA46-A873-8FA70EFF2C05}" type="datetime1">
              <a:rPr lang="en-US" smtClean="0"/>
              <a:pPr/>
              <a:t>8/15/2019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7E95E-B5BE-4DDE-8DEE-F3C1C1AD8F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5486400" y="365761"/>
            <a:ext cx="1236488" cy="473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02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C18C-13DC-4544-B4CF-3D58AB75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EF448-1647-4263-9E9B-412F07EA8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D3354-71EE-434F-B7DE-A3ADBFB1C7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332746-7E82-4CD0-A240-ED6FD4FA81FB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3C020-8F25-4B60-9192-752F0D2F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0EAC6-4E16-4C60-B121-3BCA22F7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0A5AC0-96EE-4AEC-B957-311C212D9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70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80000" y="374377"/>
            <a:ext cx="9895392" cy="10011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0000" y="1375561"/>
            <a:ext cx="11232000" cy="50334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0440689" y="6552000"/>
            <a:ext cx="931043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fld id="{2AE6851E-022E-D141-8BE0-1745E9557F71}" type="datetime1">
              <a:rPr lang="en-ZA" smtClean="0"/>
              <a:pPr/>
              <a:t>2019/08/15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371732" y="6552000"/>
            <a:ext cx="340269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700">
                <a:solidFill>
                  <a:srgbClr val="A6A6A6"/>
                </a:solidFill>
              </a:defRPr>
            </a:lvl1pPr>
          </a:lstStyle>
          <a:p>
            <a:fld id="{75C98292-3D9A-421B-B307-DC2AE3C5CEA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1305" y="374377"/>
            <a:ext cx="1250700" cy="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5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7" r:id="rId5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800" b="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182558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357179" indent="-174621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4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539737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712770" indent="-173034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226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1321">
          <p15:clr>
            <a:srgbClr val="F26B43"/>
          </p15:clr>
        </p15:guide>
        <p15:guide id="7" orient="horz" pos="3838">
          <p15:clr>
            <a:srgbClr val="F26B43"/>
          </p15:clr>
        </p15:guide>
        <p15:guide id="8" orient="horz" pos="41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2.wdp"/><Relationship Id="rId7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587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8371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Code Generation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BA0CDB-5FA3-4FDB-B7EE-2C87B04AE75F}"/>
              </a:ext>
            </a:extLst>
          </p:cNvPr>
          <p:cNvCxnSpPr>
            <a:cxnSpLocks/>
          </p:cNvCxnSpPr>
          <p:nvPr/>
        </p:nvCxnSpPr>
        <p:spPr>
          <a:xfrm>
            <a:off x="1352550" y="223266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07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 next to the ocean&#10;&#10;Description automatically generated">
            <a:extLst>
              <a:ext uri="{FF2B5EF4-FFF2-40B4-BE49-F238E27FC236}">
                <a16:creationId xmlns:a16="http://schemas.microsoft.com/office/drawing/2014/main" id="{7B287107-6090-4254-8E4C-D7CAE3DF84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A49703-03E2-4A8B-8BC1-A764A18C7638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Code Generation Wizard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925C99-1598-4865-A767-505EDE98202D}"/>
              </a:ext>
            </a:extLst>
          </p:cNvPr>
          <p:cNvSpPr txBox="1"/>
          <p:nvPr/>
        </p:nvSpPr>
        <p:spPr>
          <a:xfrm>
            <a:off x="10095720" y="5793941"/>
            <a:ext cx="168889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2020.0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552E1D-6ADF-4CA7-9603-0C52E6E08259}"/>
              </a:ext>
            </a:extLst>
          </p:cNvPr>
          <p:cNvSpPr txBox="1"/>
          <p:nvPr/>
        </p:nvSpPr>
        <p:spPr>
          <a:xfrm>
            <a:off x="-124083" y="5797600"/>
            <a:ext cx="168889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2019.2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D5FDAE-F760-4234-A9EE-B80C6BDD1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41" y="1310675"/>
            <a:ext cx="3641698" cy="44832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A02FCA-CACB-43E3-B593-C4AF6FCF6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460" y="1310675"/>
            <a:ext cx="6787076" cy="448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45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room filled with furniture&#10;&#10;Description automatically generated">
            <a:extLst>
              <a:ext uri="{FF2B5EF4-FFF2-40B4-BE49-F238E27FC236}">
                <a16:creationId xmlns:a16="http://schemas.microsoft.com/office/drawing/2014/main" id="{F4217DC0-04B0-4BEE-A0EF-AFBD127EE4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  <a14:imgEffect>
                      <a14:colorTemperature colorTemp="4707"/>
                    </a14:imgEffect>
                    <a14:imgEffect>
                      <a14:saturation sa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4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B49DFC-29A6-4DD9-8F6F-F43FB21C16EF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Code Generation Wizard</a:t>
            </a:r>
          </a:p>
          <a:p>
            <a:endParaRPr lang="en-US" sz="32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9C2B3F-FFB7-4E8D-BEDE-C5EFF2064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11" y="1397287"/>
            <a:ext cx="3300665" cy="4063423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72DDE5-92D1-49E1-9F1F-8995AC4CF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77" y="1397288"/>
            <a:ext cx="6663733" cy="406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69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n aerial view of a city&#10;&#10;Description automatically generated">
            <a:extLst>
              <a:ext uri="{FF2B5EF4-FFF2-40B4-BE49-F238E27FC236}">
                <a16:creationId xmlns:a16="http://schemas.microsoft.com/office/drawing/2014/main" id="{CE305C06-5882-4DD1-9778-78F1A9A867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CABD10-62CB-4AEA-9D8E-7A15A2B0F5DD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Code Generation Wizard</a:t>
            </a:r>
          </a:p>
          <a:p>
            <a:endParaRPr lang="en-US" sz="3200" dirty="0"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0DC2081-438F-46B1-8BE7-186044892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96" y="670081"/>
            <a:ext cx="4403319" cy="2908654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EA1184-FDE7-4C81-92ED-4209350F8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39" y="3672988"/>
            <a:ext cx="4403323" cy="2908654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2D18B7-8364-4939-8460-5D9248349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96" y="3672987"/>
            <a:ext cx="4403319" cy="29086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F7B738-24D9-427A-BDF2-530ED1891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739" y="670079"/>
            <a:ext cx="4403323" cy="290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8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Code Generation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1146239"/>
            <a:ext cx="10405579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Added check with message if Accpac Libraries not compatible with wizard</a:t>
            </a:r>
          </a:p>
          <a:p>
            <a:pPr lvl="2"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Multiple Session Changes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XXAreaRegistration.cs, Global.asax.cs, Web.Config, ..Behaviour.js files, Session segment</a:t>
            </a:r>
          </a:p>
        </p:txBody>
      </p:sp>
    </p:spTree>
    <p:extLst>
      <p:ext uri="{BB962C8B-B14F-4D97-AF65-F5344CB8AC3E}">
        <p14:creationId xmlns:p14="http://schemas.microsoft.com/office/powerpoint/2010/main" val="2513403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Code Generation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1044499"/>
            <a:ext cx="7176408" cy="1200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Added ability to generate a grid for the Flat Code Type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Accpac View must be Flat View and Revision List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#define FLAT_VIEW 1, #define HAS_REVISIONS    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8FB33-9586-4440-8F89-CAD67DFB1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369" y="2548460"/>
            <a:ext cx="6031334" cy="40494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016F8C-0B50-4A4C-821F-1917EEE50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9" y="2579505"/>
            <a:ext cx="5648223" cy="40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89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Upgrade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1B56DD-1AC0-4E00-89D2-AEB9BC905AFF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816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 next to the ocean&#10;&#10;Description automatically generated">
            <a:extLst>
              <a:ext uri="{FF2B5EF4-FFF2-40B4-BE49-F238E27FC236}">
                <a16:creationId xmlns:a16="http://schemas.microsoft.com/office/drawing/2014/main" id="{7B287107-6090-4254-8E4C-D7CAE3DF84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A49703-03E2-4A8B-8BC1-A764A18C7638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Upgrade Wizard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4A5923F-5C3E-423D-B618-43E3C9D58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82" y="793191"/>
            <a:ext cx="4495945" cy="5006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6E7393-3C50-4724-B88B-6F73332BC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93191"/>
            <a:ext cx="5721497" cy="50127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925C99-1598-4865-A767-505EDE98202D}"/>
              </a:ext>
            </a:extLst>
          </p:cNvPr>
          <p:cNvSpPr txBox="1"/>
          <p:nvPr/>
        </p:nvSpPr>
        <p:spPr>
          <a:xfrm>
            <a:off x="10191135" y="5796172"/>
            <a:ext cx="168889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2020.0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552E1D-6ADF-4CA7-9603-0C52E6E08259}"/>
              </a:ext>
            </a:extLst>
          </p:cNvPr>
          <p:cNvSpPr txBox="1"/>
          <p:nvPr/>
        </p:nvSpPr>
        <p:spPr>
          <a:xfrm>
            <a:off x="-28668" y="5799831"/>
            <a:ext cx="168889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2019.2</a:t>
            </a:r>
          </a:p>
        </p:txBody>
      </p:sp>
    </p:spTree>
    <p:extLst>
      <p:ext uri="{BB962C8B-B14F-4D97-AF65-F5344CB8AC3E}">
        <p14:creationId xmlns:p14="http://schemas.microsoft.com/office/powerpoint/2010/main" val="3316383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room filled with furniture&#10;&#10;Description automatically generated">
            <a:extLst>
              <a:ext uri="{FF2B5EF4-FFF2-40B4-BE49-F238E27FC236}">
                <a16:creationId xmlns:a16="http://schemas.microsoft.com/office/drawing/2014/main" id="{4B978B47-3AA5-4254-810A-D8EC43DA87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  <a14:imgEffect>
                      <a14:colorTemperature colorTemp="4707"/>
                    </a14:imgEffect>
                    <a14:imgEffect>
                      <a14:saturation sa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42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A49703-03E2-4A8B-8BC1-A764A18C7638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Upgrade Wizard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4A5923F-5C3E-423D-B618-43E3C9D58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91" y="670082"/>
            <a:ext cx="2630993" cy="292984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C0C201-75F6-42B6-B634-15FD6A48A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73" y="670081"/>
            <a:ext cx="2630994" cy="292984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FFFC4D-4DAA-44BC-B3E7-B4227588E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56" y="678466"/>
            <a:ext cx="2630993" cy="2929848"/>
          </a:xfrm>
          <a:prstGeom prst="rect">
            <a:avLst/>
          </a:prstGeom>
        </p:spPr>
      </p:pic>
      <p:pic>
        <p:nvPicPr>
          <p:cNvPr id="19" name="Picture 1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14B74F-78DA-4FA7-94B0-A036E5CC65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90" y="3678750"/>
            <a:ext cx="2630993" cy="2929849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2F7299-340F-468E-BBDF-2E8E6A40DD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73" y="3678751"/>
            <a:ext cx="2630993" cy="2929849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671A84-C550-4400-AD03-DAC0074445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56" y="3678751"/>
            <a:ext cx="2630993" cy="29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9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n aerial view of a city&#10;&#10;Description automatically generated">
            <a:extLst>
              <a:ext uri="{FF2B5EF4-FFF2-40B4-BE49-F238E27FC236}">
                <a16:creationId xmlns:a16="http://schemas.microsoft.com/office/drawing/2014/main" id="{F6703FB4-705C-4CAC-BB97-A37582DB1C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4B9145-29A5-4216-B3CD-613C7F61313E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Upgrade Wizard</a:t>
            </a:r>
          </a:p>
          <a:p>
            <a:endParaRPr lang="en-US" sz="32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35FE31-029B-48D4-85C0-6A1EED300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70" y="1001607"/>
            <a:ext cx="2797059" cy="245055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E7A91C-B981-40A3-9758-7C80FC05B8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71" y="1001608"/>
            <a:ext cx="2797060" cy="245055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550AB6-5A6D-4BCB-B5BE-A2A94C6F4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673" y="1001607"/>
            <a:ext cx="2797060" cy="2450558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D89646-046E-4640-99EB-91970B3F7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975" y="1001607"/>
            <a:ext cx="2797059" cy="2450557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B892235-2492-4050-940D-6A0617B76A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71" y="3545704"/>
            <a:ext cx="2797059" cy="2450557"/>
          </a:xfrm>
          <a:prstGeom prst="rect">
            <a:avLst/>
          </a:prstGeom>
        </p:spPr>
      </p:pic>
      <p:pic>
        <p:nvPicPr>
          <p:cNvPr id="23" name="Picture 2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F236EAD-6A7E-4362-A0A7-7BE2351650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674" y="3545703"/>
            <a:ext cx="2797059" cy="2450557"/>
          </a:xfrm>
          <a:prstGeom prst="rect">
            <a:avLst/>
          </a:prstGeom>
        </p:spPr>
      </p:pic>
      <p:pic>
        <p:nvPicPr>
          <p:cNvPr id="25" name="Picture 2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6BB959-3322-4566-A925-E2899533B4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975" y="3545703"/>
            <a:ext cx="2797059" cy="245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4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Versions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761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Samples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976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Segment Codes modified to use new grid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Multiple Session Changes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XXAreaRegistration.cs, Global.asax.cs, Web.Config,  ..Behaviour.js</a:t>
            </a:r>
          </a:p>
        </p:txBody>
      </p:sp>
    </p:spTree>
    <p:extLst>
      <p:ext uri="{BB962C8B-B14F-4D97-AF65-F5344CB8AC3E}">
        <p14:creationId xmlns:p14="http://schemas.microsoft.com/office/powerpoint/2010/main" val="3128322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Utilities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051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Utilities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MergeISVProject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Corrected defect where minification of JavaScript fails if file path has a space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2020.1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Copy all external files required for asp_compile.exe</a:t>
            </a:r>
          </a:p>
        </p:txBody>
      </p:sp>
    </p:spTree>
    <p:extLst>
      <p:ext uri="{BB962C8B-B14F-4D97-AF65-F5344CB8AC3E}">
        <p14:creationId xmlns:p14="http://schemas.microsoft.com/office/powerpoint/2010/main" val="3781543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Documentation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551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Documentation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upgrade instructions for 2019.2 to 2020.0 in </a:t>
            </a:r>
            <a:r>
              <a:rPr lang="en-US" b="1" dirty="0"/>
              <a:t>docs/upgrades</a:t>
            </a:r>
            <a:r>
              <a:rPr lang="en-US" dirty="0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New Sage300SDK_2020WebSDKOverview.pptx in </a:t>
            </a:r>
            <a:r>
              <a:rPr lang="en-US" b="1" dirty="0"/>
              <a:t>docs/presentations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docs for copyrights, screenshots, etc.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Sage300SDK_DevelopingNewApplication in </a:t>
            </a:r>
            <a:r>
              <a:rPr lang="en-US" b="1" dirty="0"/>
              <a:t>docs/development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1350E6-C08B-452A-A934-736DC9A7C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49" y="2754086"/>
            <a:ext cx="6019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70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Partner Enhancements in Application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553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Partner Enhancements in the Application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Unhandled errors in web screens are now logged in trace.log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New Grid issues and enhancements addressed based upon 2019.2 release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Mask issues addressed in the new Finder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Exception logging in the Business Entity Session to now contain the Error Stack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New property in Context for session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Removed IE11 as a supported browser for Sage 300 Web Screens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“NONE” security resource key in menu XML to result in menu item always showing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Instrumentation Page (Core/Instrumentation) for resources used in the web screens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5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Desktop SDK CHM Files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699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Desktop SDK CHM Files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Sage 300 is eliminating the delivery of CHM files starting with release 2020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Classic SDK CHM and HTML Help files now available in Open Source GitHub Repository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6ADA33-7726-44CC-A71D-9409D22FD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3" y="2118049"/>
            <a:ext cx="5480973" cy="4390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947274-7091-4EAF-A1AD-206F75431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192" y="2321252"/>
            <a:ext cx="2582635" cy="2215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421B9F-3285-4E3D-9D6C-7A8519925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305" y="4841909"/>
            <a:ext cx="5755181" cy="166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19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6200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Versions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72760-37D9-43B4-9937-FBA7A1C6B576}"/>
              </a:ext>
            </a:extLst>
          </p:cNvPr>
          <p:cNvSpPr txBox="1"/>
          <p:nvPr/>
        </p:nvSpPr>
        <p:spPr>
          <a:xfrm>
            <a:off x="790043" y="1170979"/>
            <a:ext cx="9221704" cy="2078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Accpac.Advantage and Accpac.Advantage.Types now 6.7.0.0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Application now 67A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Visual Studio 2019 now supported for Web development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.Net Framework is still 4.7.2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We are still using Visual Studio 2017 for desktop component compilations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694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Web API Sample POST Payloads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909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Web API Sample POST Payloads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Sample POST Payloads are now included the samples/WebApi_SamplePostPayloads folder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Payload samples are in module specific folders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D8D83-EB2F-4291-89E3-AD3A49C19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3" y="2156743"/>
            <a:ext cx="5360856" cy="35139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E159A7-D524-449C-A5DD-431D579F1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058" y="1796928"/>
            <a:ext cx="5071963" cy="472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24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Web Screen Proxy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04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Web Screen Proxy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2019.1 released the WebScreenProxy for use by the CRM Integration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2019.2 saw issues in the proxy dealing with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ASP.NET Session ID instability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JavaScript Unload event not being called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Elevated Accpac Session counts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2020 has eliminated this WebScreenProxy as a separate component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Moved into the Sage 300 application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CRM integration component simplified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Eliminated issues </a:t>
            </a:r>
          </a:p>
        </p:txBody>
      </p:sp>
    </p:spTree>
    <p:extLst>
      <p:ext uri="{BB962C8B-B14F-4D97-AF65-F5344CB8AC3E}">
        <p14:creationId xmlns:p14="http://schemas.microsoft.com/office/powerpoint/2010/main" val="1932573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Multiple Sessions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423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Sessions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588886A-C32A-405E-83C9-FE8A27B23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3" y="1142095"/>
            <a:ext cx="11200904" cy="545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89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E7471-9FF8-405C-A532-D819D644F7A5}" type="datetime1">
              <a:rPr lang="en-US" smtClean="0"/>
              <a:t>8/15/2019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862D22-1FD5-4C7E-BA3B-46D6EFE9E34E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C271B1-2090-4968-85AA-B52DF72CCCBF}"/>
              </a:ext>
            </a:extLst>
          </p:cNvPr>
          <p:cNvSpPr/>
          <p:nvPr/>
        </p:nvSpPr>
        <p:spPr>
          <a:xfrm>
            <a:off x="1371600" y="1508760"/>
            <a:ext cx="1752600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Login as Fred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2BBD1C-F818-4991-AEEC-EA5FF440DE45}"/>
              </a:ext>
            </a:extLst>
          </p:cNvPr>
          <p:cNvSpPr/>
          <p:nvPr/>
        </p:nvSpPr>
        <p:spPr>
          <a:xfrm>
            <a:off x="3657600" y="1502229"/>
            <a:ext cx="1752600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IIS Session Cache “authinfo”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E24DFB4-B8B9-4BD5-A282-EBAA04E3B259}"/>
              </a:ext>
            </a:extLst>
          </p:cNvPr>
          <p:cNvSpPr/>
          <p:nvPr/>
        </p:nvSpPr>
        <p:spPr>
          <a:xfrm>
            <a:off x="5943600" y="1502229"/>
            <a:ext cx="1752600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Web Screen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AF2C15-999D-44F6-B1E0-2ADABB2C4DE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124200" y="2005149"/>
            <a:ext cx="533400" cy="6531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860F79-225C-447A-84BA-19180A2AF7A4}"/>
              </a:ext>
            </a:extLst>
          </p:cNvPr>
          <p:cNvCxnSpPr>
            <a:cxnSpLocks/>
          </p:cNvCxnSpPr>
          <p:nvPr/>
        </p:nvCxnSpPr>
        <p:spPr>
          <a:xfrm flipV="1">
            <a:off x="5410200" y="2047604"/>
            <a:ext cx="533400" cy="6531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95A8824-5CB9-44DF-9CFF-D8B18A736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558" y="2972798"/>
            <a:ext cx="11125200" cy="3662135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Screens are disconnected from Context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Must ask, “Who am I?”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Session stores 1 and 1 only context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When we ask who am I, there is only one answer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Cannot have multiple users with this architecture</a:t>
            </a:r>
          </a:p>
          <a:p>
            <a:pPr marL="973350" lvl="1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Multiple tab pages not possible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Uses the IIS SessionID as the Context.SessionId</a:t>
            </a:r>
          </a:p>
          <a:p>
            <a:pPr marL="973350" lvl="1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Unique in IIS Session, but not between tab pages</a:t>
            </a:r>
          </a:p>
          <a:p>
            <a:pPr marL="1200150" lvl="2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/>
              </a:solidFill>
            </a:endParaRPr>
          </a:p>
          <a:p>
            <a:pPr marL="973350" lvl="1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69204E-D227-4CE2-9C31-C9E1FC45CF13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Previous Session Implementation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231A6-B7F2-4C70-A012-B535DF80028F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8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E7471-9FF8-405C-A532-D819D644F7A5}" type="datetime1">
              <a:rPr lang="en-US" smtClean="0"/>
              <a:t>8/15/2019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862D22-1FD5-4C7E-BA3B-46D6EFE9E34E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CD137C95-5520-4105-BD62-5A821B681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55" y="5027313"/>
            <a:ext cx="1521376" cy="956030"/>
          </a:xfrm>
        </p:spPr>
        <p:txBody>
          <a:bodyPr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No license checks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IIS Session ID XYZ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Logout if new credentials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Flowchart: Card 2">
            <a:extLst>
              <a:ext uri="{FF2B5EF4-FFF2-40B4-BE49-F238E27FC236}">
                <a16:creationId xmlns:a16="http://schemas.microsoft.com/office/drawing/2014/main" id="{A5A504F2-FA12-44B7-A06D-9E6052DC4308}"/>
              </a:ext>
            </a:extLst>
          </p:cNvPr>
          <p:cNvSpPr/>
          <p:nvPr/>
        </p:nvSpPr>
        <p:spPr>
          <a:xfrm>
            <a:off x="765810" y="1221754"/>
            <a:ext cx="1800382" cy="1761735"/>
          </a:xfrm>
          <a:prstGeom prst="flowChartPunchedCar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Tab 1 - CRM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C271B1-2090-4968-85AA-B52DF72CCCBF}"/>
              </a:ext>
            </a:extLst>
          </p:cNvPr>
          <p:cNvSpPr/>
          <p:nvPr/>
        </p:nvSpPr>
        <p:spPr>
          <a:xfrm>
            <a:off x="1108710" y="1908577"/>
            <a:ext cx="1304763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Sage 300 Screen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FBE0CE-AF67-435E-B232-BBB6B137C746}"/>
              </a:ext>
            </a:extLst>
          </p:cNvPr>
          <p:cNvCxnSpPr>
            <a:cxnSpLocks/>
          </p:cNvCxnSpPr>
          <p:nvPr/>
        </p:nvCxnSpPr>
        <p:spPr>
          <a:xfrm>
            <a:off x="1266349" y="2905127"/>
            <a:ext cx="0" cy="279474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098BE0D-7EC0-4F68-A244-1A647F34E05D}"/>
              </a:ext>
            </a:extLst>
          </p:cNvPr>
          <p:cNvCxnSpPr>
            <a:cxnSpLocks/>
          </p:cNvCxnSpPr>
          <p:nvPr/>
        </p:nvCxnSpPr>
        <p:spPr>
          <a:xfrm>
            <a:off x="1763554" y="2931155"/>
            <a:ext cx="0" cy="1259845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8976CC2-92AD-4D40-9BB7-4391D7A18CBC}"/>
              </a:ext>
            </a:extLst>
          </p:cNvPr>
          <p:cNvCxnSpPr>
            <a:cxnSpLocks/>
          </p:cNvCxnSpPr>
          <p:nvPr/>
        </p:nvCxnSpPr>
        <p:spPr>
          <a:xfrm>
            <a:off x="2260759" y="2921334"/>
            <a:ext cx="0" cy="2412667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Flowchart: Card 87">
            <a:extLst>
              <a:ext uri="{FF2B5EF4-FFF2-40B4-BE49-F238E27FC236}">
                <a16:creationId xmlns:a16="http://schemas.microsoft.com/office/drawing/2014/main" id="{A7D4B5B3-DE1B-4536-B843-78E988D5446A}"/>
              </a:ext>
            </a:extLst>
          </p:cNvPr>
          <p:cNvSpPr/>
          <p:nvPr/>
        </p:nvSpPr>
        <p:spPr>
          <a:xfrm>
            <a:off x="3560601" y="1199636"/>
            <a:ext cx="1800382" cy="1761735"/>
          </a:xfrm>
          <a:prstGeom prst="flowChartPunchedCar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Tab 2 - 300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CE4C380E-266A-420D-829F-7CB09CE159AF}"/>
              </a:ext>
            </a:extLst>
          </p:cNvPr>
          <p:cNvSpPr/>
          <p:nvPr/>
        </p:nvSpPr>
        <p:spPr>
          <a:xfrm>
            <a:off x="3903501" y="1886459"/>
            <a:ext cx="1304763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Sage 300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0AC0ABE-AE93-41E6-812C-7741ADDD2880}"/>
              </a:ext>
            </a:extLst>
          </p:cNvPr>
          <p:cNvCxnSpPr>
            <a:cxnSpLocks/>
          </p:cNvCxnSpPr>
          <p:nvPr/>
        </p:nvCxnSpPr>
        <p:spPr>
          <a:xfrm>
            <a:off x="4267200" y="2905127"/>
            <a:ext cx="0" cy="279474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Flowchart: Card 96">
            <a:extLst>
              <a:ext uri="{FF2B5EF4-FFF2-40B4-BE49-F238E27FC236}">
                <a16:creationId xmlns:a16="http://schemas.microsoft.com/office/drawing/2014/main" id="{26A96F1D-A045-4402-BA52-DC4A2E8C98EE}"/>
              </a:ext>
            </a:extLst>
          </p:cNvPr>
          <p:cNvSpPr/>
          <p:nvPr/>
        </p:nvSpPr>
        <p:spPr>
          <a:xfrm>
            <a:off x="6202042" y="1221754"/>
            <a:ext cx="1800382" cy="1761735"/>
          </a:xfrm>
          <a:prstGeom prst="flowChartPunchedCar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Tab 3 – 300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07A5C867-2B4A-4044-9BB7-F182C0389AA5}"/>
              </a:ext>
            </a:extLst>
          </p:cNvPr>
          <p:cNvSpPr/>
          <p:nvPr/>
        </p:nvSpPr>
        <p:spPr>
          <a:xfrm>
            <a:off x="6544942" y="1908577"/>
            <a:ext cx="1304763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Sage 300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C3428B7-DB60-4A50-90DA-F23489B76B45}"/>
              </a:ext>
            </a:extLst>
          </p:cNvPr>
          <p:cNvCxnSpPr>
            <a:cxnSpLocks/>
          </p:cNvCxnSpPr>
          <p:nvPr/>
        </p:nvCxnSpPr>
        <p:spPr>
          <a:xfrm>
            <a:off x="6934200" y="2931155"/>
            <a:ext cx="0" cy="279474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Flowchart: Card 104">
            <a:extLst>
              <a:ext uri="{FF2B5EF4-FFF2-40B4-BE49-F238E27FC236}">
                <a16:creationId xmlns:a16="http://schemas.microsoft.com/office/drawing/2014/main" id="{4876DE81-A540-4013-AB0B-8CE0849D1E37}"/>
              </a:ext>
            </a:extLst>
          </p:cNvPr>
          <p:cNvSpPr/>
          <p:nvPr/>
        </p:nvSpPr>
        <p:spPr>
          <a:xfrm>
            <a:off x="9039223" y="1189476"/>
            <a:ext cx="1800382" cy="1761735"/>
          </a:xfrm>
          <a:prstGeom prst="flowChartPunchedCar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Tab 4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- 300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A6A2867-E0D8-405F-A964-600AC871D226}"/>
              </a:ext>
            </a:extLst>
          </p:cNvPr>
          <p:cNvSpPr/>
          <p:nvPr/>
        </p:nvSpPr>
        <p:spPr>
          <a:xfrm>
            <a:off x="9382123" y="1876299"/>
            <a:ext cx="1304763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Sage 300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602FB8F-39B0-45A3-AD08-CE446936135D}"/>
              </a:ext>
            </a:extLst>
          </p:cNvPr>
          <p:cNvCxnSpPr>
            <a:cxnSpLocks/>
          </p:cNvCxnSpPr>
          <p:nvPr/>
        </p:nvCxnSpPr>
        <p:spPr>
          <a:xfrm>
            <a:off x="9753600" y="2901449"/>
            <a:ext cx="0" cy="279474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9622142D-D89B-49AE-85C6-85E17048C660}"/>
              </a:ext>
            </a:extLst>
          </p:cNvPr>
          <p:cNvSpPr txBox="1">
            <a:spLocks/>
          </p:cNvSpPr>
          <p:nvPr/>
        </p:nvSpPr>
        <p:spPr bwMode="gray">
          <a:xfrm>
            <a:off x="3997445" y="3209648"/>
            <a:ext cx="1583332" cy="1628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 b="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1pPr>
            <a:lvl2pPr marL="6876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2pPr>
            <a:lvl3pPr marL="9144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3pPr>
            <a:lvl4pPr marL="228594" indent="-228594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4pPr>
            <a:lvl5pPr marL="11448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5pPr>
            <a:lvl6pPr marL="13752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 sz="2200" kern="1200" spc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User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Comp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Id User1|Comp1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License checks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IIS Session ID XYZ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2765CBF1-3B5F-4A58-9B58-D5DA33BB9075}"/>
              </a:ext>
            </a:extLst>
          </p:cNvPr>
          <p:cNvSpPr txBox="1">
            <a:spLocks/>
          </p:cNvSpPr>
          <p:nvPr/>
        </p:nvSpPr>
        <p:spPr bwMode="gray">
          <a:xfrm>
            <a:off x="6700718" y="3209648"/>
            <a:ext cx="1583332" cy="1628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 b="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1pPr>
            <a:lvl2pPr marL="6876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2pPr>
            <a:lvl3pPr marL="9144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3pPr>
            <a:lvl4pPr marL="228594" indent="-228594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4pPr>
            <a:lvl5pPr marL="11448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5pPr>
            <a:lvl6pPr marL="13752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 sz="2200" kern="1200" spc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User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Comp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Id User1|Comp1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License checks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IIS Session ID XYZ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460DB1C2-458A-4E43-8DDC-73E353456F83}"/>
              </a:ext>
            </a:extLst>
          </p:cNvPr>
          <p:cNvSpPr txBox="1">
            <a:spLocks/>
          </p:cNvSpPr>
          <p:nvPr/>
        </p:nvSpPr>
        <p:spPr bwMode="gray">
          <a:xfrm>
            <a:off x="9524998" y="3206987"/>
            <a:ext cx="1647190" cy="1628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 b="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1pPr>
            <a:lvl2pPr marL="6876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2pPr>
            <a:lvl3pPr marL="9144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3pPr>
            <a:lvl4pPr marL="228594" indent="-228594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4pPr>
            <a:lvl5pPr marL="11448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5pPr>
            <a:lvl6pPr marL="13752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 sz="2200" kern="1200" spc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User </a:t>
            </a:r>
            <a:r>
              <a:rPr lang="en-US" sz="1200" b="1" dirty="0">
                <a:solidFill>
                  <a:srgbClr val="FF0000"/>
                </a:solidFill>
              </a:rPr>
              <a:t>2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Comp </a:t>
            </a:r>
            <a:r>
              <a:rPr lang="en-US" sz="1200" b="1" dirty="0">
                <a:solidFill>
                  <a:srgbClr val="FF0000"/>
                </a:solidFill>
              </a:rPr>
              <a:t>2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Id User2|Comp2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License checks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IIS Session ID XYZ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D1FC101D-4BCA-4161-82BA-7FF294C1CF4F}"/>
              </a:ext>
            </a:extLst>
          </p:cNvPr>
          <p:cNvSpPr txBox="1">
            <a:spLocks/>
          </p:cNvSpPr>
          <p:nvPr/>
        </p:nvSpPr>
        <p:spPr bwMode="gray">
          <a:xfrm>
            <a:off x="999491" y="3209648"/>
            <a:ext cx="1413979" cy="8427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 b="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1pPr>
            <a:lvl2pPr marL="6876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2pPr>
            <a:lvl3pPr marL="9144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3pPr>
            <a:lvl4pPr marL="228594" indent="-228594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4pPr>
            <a:lvl5pPr marL="11448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5pPr>
            <a:lvl6pPr marL="13752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 sz="2200" kern="1200" spc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User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Comp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Id User1|Comp1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07766991-5482-42DA-817C-F0C0C2D6B921}"/>
              </a:ext>
            </a:extLst>
          </p:cNvPr>
          <p:cNvSpPr txBox="1">
            <a:spLocks/>
          </p:cNvSpPr>
          <p:nvPr/>
        </p:nvSpPr>
        <p:spPr bwMode="gray">
          <a:xfrm>
            <a:off x="1514802" y="4225295"/>
            <a:ext cx="1289867" cy="8427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 b="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1pPr>
            <a:lvl2pPr marL="6876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2pPr>
            <a:lvl3pPr marL="9144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3pPr>
            <a:lvl4pPr marL="228594" indent="-228594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4pPr>
            <a:lvl5pPr marL="11448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5pPr>
            <a:lvl6pPr marL="13752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 sz="2200" kern="1200" spc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User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Comp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Id User1|Comp1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F4A07AA4-93F4-499A-B73C-B7279A82261D}"/>
              </a:ext>
            </a:extLst>
          </p:cNvPr>
          <p:cNvSpPr txBox="1">
            <a:spLocks/>
          </p:cNvSpPr>
          <p:nvPr/>
        </p:nvSpPr>
        <p:spPr bwMode="gray">
          <a:xfrm>
            <a:off x="1955043" y="5340918"/>
            <a:ext cx="1169143" cy="8427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 b="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1pPr>
            <a:lvl2pPr marL="6876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2pPr>
            <a:lvl3pPr marL="9144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3pPr>
            <a:lvl4pPr marL="228594" indent="-228594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4pPr>
            <a:lvl5pPr marL="11448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5pPr>
            <a:lvl6pPr marL="13752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 sz="2200" kern="1200" spc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User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Comp </a:t>
            </a:r>
            <a:r>
              <a:rPr lang="en-US" sz="1200" b="1" dirty="0">
                <a:solidFill>
                  <a:srgbClr val="FF0000"/>
                </a:solidFill>
              </a:rPr>
              <a:t>2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Id User1|Comp2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9" name="Content Placeholder 2">
            <a:extLst>
              <a:ext uri="{FF2B5EF4-FFF2-40B4-BE49-F238E27FC236}">
                <a16:creationId xmlns:a16="http://schemas.microsoft.com/office/drawing/2014/main" id="{8597B1FC-A24A-448C-8587-EED1586A2407}"/>
              </a:ext>
            </a:extLst>
          </p:cNvPr>
          <p:cNvSpPr txBox="1">
            <a:spLocks/>
          </p:cNvSpPr>
          <p:nvPr/>
        </p:nvSpPr>
        <p:spPr bwMode="gray">
          <a:xfrm>
            <a:off x="6894969" y="5007608"/>
            <a:ext cx="5260057" cy="9560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 b="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1pPr>
            <a:lvl2pPr marL="6876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2pPr>
            <a:lvl3pPr marL="9144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3pPr>
            <a:lvl4pPr marL="228594" indent="-228594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4pPr>
            <a:lvl5pPr marL="11448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5pPr>
            <a:lvl6pPr marL="13752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 sz="2200" kern="1200" spc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License Count is 2</a:t>
            </a:r>
          </a:p>
          <a:p>
            <a:pPr marL="859050" lvl="1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No license from CRM access</a:t>
            </a:r>
          </a:p>
          <a:p>
            <a:pPr marL="859050" lvl="1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Only two users in this browser instance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Handles multiple users and multiple companies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Id added to URL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Handles CRM scenarios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63ABF530-190E-430C-8565-1B82349D6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631" y="4684377"/>
            <a:ext cx="2304688" cy="201539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F60359F-83AE-44D7-84A7-B25A45BC1BA5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New Session Implementation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EF549E3-3D32-403C-A327-B04DE9132634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301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E7471-9FF8-405C-A532-D819D644F7A5}" type="datetime1">
              <a:rPr lang="en-US" smtClean="0"/>
              <a:t>8/15/2019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862D22-1FD5-4C7E-BA3B-46D6EFE9E34E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2BBD1C-F818-4991-AEEC-EA5FF440DE45}"/>
              </a:ext>
            </a:extLst>
          </p:cNvPr>
          <p:cNvSpPr/>
          <p:nvPr/>
        </p:nvSpPr>
        <p:spPr>
          <a:xfrm>
            <a:off x="400049" y="1479762"/>
            <a:ext cx="1752600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Session Expired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E24DFB4-B8B9-4BD5-A282-EBAA04E3B259}"/>
              </a:ext>
            </a:extLst>
          </p:cNvPr>
          <p:cNvSpPr/>
          <p:nvPr/>
        </p:nvSpPr>
        <p:spPr>
          <a:xfrm>
            <a:off x="396552" y="4999496"/>
            <a:ext cx="1752600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Home Page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A0A178D-0721-4488-BA95-E20335D5D12D}"/>
              </a:ext>
            </a:extLst>
          </p:cNvPr>
          <p:cNvSpPr/>
          <p:nvPr/>
        </p:nvSpPr>
        <p:spPr>
          <a:xfrm>
            <a:off x="400049" y="2659895"/>
            <a:ext cx="1752600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New Tenant Screen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4787250-FE63-4A2D-A6D4-0326BA2E0C07}"/>
              </a:ext>
            </a:extLst>
          </p:cNvPr>
          <p:cNvSpPr/>
          <p:nvPr/>
        </p:nvSpPr>
        <p:spPr>
          <a:xfrm>
            <a:off x="400049" y="3828466"/>
            <a:ext cx="1752600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Admin Screen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CEB2A9-4CF7-4339-9DA1-88DA8666BFA4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2152649" y="1349235"/>
            <a:ext cx="1166405" cy="2982151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BF1955-AA64-4449-B659-2B6AB519AF60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>
            <a:off x="2152649" y="1349235"/>
            <a:ext cx="1166405" cy="1813580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A96D59-A8C1-4D1C-B802-9744AD412CE2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2149152" y="1349235"/>
            <a:ext cx="1169902" cy="4153181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EAE935B-AD37-4B1C-A24D-14E32623EAC5}"/>
              </a:ext>
            </a:extLst>
          </p:cNvPr>
          <p:cNvSpPr/>
          <p:nvPr/>
        </p:nvSpPr>
        <p:spPr>
          <a:xfrm>
            <a:off x="3319054" y="1044591"/>
            <a:ext cx="1752600" cy="6092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sg.utls.logout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E431AE-ED76-41F0-8A2C-8D45E4D6852F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>
            <a:off x="2152649" y="1349235"/>
            <a:ext cx="1166405" cy="633447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FD0A30F-10C9-4CCB-B4DC-B2A438A1B3E1}"/>
              </a:ext>
            </a:extLst>
          </p:cNvPr>
          <p:cNvSpPr/>
          <p:nvPr/>
        </p:nvSpPr>
        <p:spPr>
          <a:xfrm>
            <a:off x="5899593" y="1044591"/>
            <a:ext cx="2973355" cy="57744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Authentication Controller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40B781-5E0F-4112-9E72-8AE1A806AD7D}"/>
              </a:ext>
            </a:extLst>
          </p:cNvPr>
          <p:cNvCxnSpPr>
            <a:cxnSpLocks/>
            <a:stCxn id="19" idx="1"/>
            <a:endCxn id="12" idx="3"/>
          </p:cNvCxnSpPr>
          <p:nvPr/>
        </p:nvCxnSpPr>
        <p:spPr>
          <a:xfrm flipH="1">
            <a:off x="5071654" y="1333314"/>
            <a:ext cx="827939" cy="15921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520C385-F0E3-47AA-94E2-B968BC211AA3}"/>
              </a:ext>
            </a:extLst>
          </p:cNvPr>
          <p:cNvSpPr/>
          <p:nvPr/>
        </p:nvSpPr>
        <p:spPr>
          <a:xfrm>
            <a:off x="9883006" y="1044590"/>
            <a:ext cx="1752600" cy="5774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Login Screen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6939C5-5500-419D-ACF6-9B8ACECB7689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>
          <a:xfrm flipH="1">
            <a:off x="8872948" y="1333313"/>
            <a:ext cx="1010058" cy="1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275FCFF-1763-4574-B2A6-C990069C1D94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Logout Implementation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3093700-A236-4580-9FB8-9E8FCC63BBF0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6B862B67-641A-408B-845C-350168C0A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927" y="1755389"/>
            <a:ext cx="8008727" cy="496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59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Sessions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502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New segment added to URL (Session Segment)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Browser is sandboxed from other browsers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Logout will logout other tab pages in sage browser with same credentials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Single warning from main tab page only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Dirty flags ignored in other tab pages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All ..Behaviour.js files affected with new PageUnloadManager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48F89E-3263-45B2-B90E-0A09300E6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3" y="1498819"/>
            <a:ext cx="4575013" cy="132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66C10-EDA3-4D43-89B6-B53E023A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3" y="5125492"/>
            <a:ext cx="5732008" cy="171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9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Wizards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409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LanPak Licensing in the Web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973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LanPak Licensing in the Web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What does not consume a LanPak license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Web API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Sage 300 Web Screens invoked by CRM integration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PJC Payroll Timecard screen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LanPak license sandboxed to browser instance (i.e. Chrome, Firefox, Edge)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License to be consumed by user and company combination per browser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Desktop Current User Screen shows Web Users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E89165-08F1-48B3-9701-54B781B77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23" y="4044472"/>
            <a:ext cx="4454103" cy="262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27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Coming in 2020.1 in the Web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142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Coming in 2020.1 in the Web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31853" y="784309"/>
            <a:ext cx="10405579" cy="641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Web API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Better batch logic (all or nothing) (start with AR Invoices)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Invalid Error message when payload contains an invalid item number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New Companies List endpoint and CRM Bi-directional endpoints as needed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Web SDK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Open a view more than once in the Business Repository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Popups are not providing a good developer experience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New Finder needs an ID and direct (expanded) interface without “stacking” parameters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Binding ko.computed property to a label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disable/disabled logic not unified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RVSpy Performance enhancement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Application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PDX Improvements – Browser Icon, Menu Icons, Submenus, Signpost on Dashboard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Evict User – SignalR, free LanPaks from Web users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Multiple Contacts – Customer and Vendor (new MT module, backwards compatibility with innovation)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Better Logging – Breadcrumbs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Feature Assessment – SSRS (SQL Server Reporting Services)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CRM bi-directional integration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50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Contacts for Customers and Vendors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F0CF3BD-47E2-4FE8-B338-8A8592F3A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98" y="1200150"/>
            <a:ext cx="940117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55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Contacts for Customers and Vendors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7EC33FB-98C3-4816-9E6B-AA7391038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3" y="1200733"/>
            <a:ext cx="114871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82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Contacts for Customers and Vendors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9DA2ECD-5489-4DD9-8896-749FC26D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3" y="1276350"/>
            <a:ext cx="106870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261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Contacts for Customers and Vendors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5A20A19-F752-42EB-9A6E-68054E858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69" y="1122589"/>
            <a:ext cx="89439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10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Contacts for Customers and Vendors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392D5DD-CCD7-4AE3-A58E-E6BF38C68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08" y="1050472"/>
            <a:ext cx="112585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42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Contacts for Customers and Vendors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6CEE54F-722D-4D5C-B1E2-7A427C9DD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" y="1186640"/>
            <a:ext cx="105918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6200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Wizards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72760-37D9-43B4-9937-FBA7A1C6B576}"/>
              </a:ext>
            </a:extLst>
          </p:cNvPr>
          <p:cNvSpPr txBox="1"/>
          <p:nvPr/>
        </p:nvSpPr>
        <p:spPr>
          <a:xfrm>
            <a:off x="790043" y="1170979"/>
            <a:ext cx="64058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Updated for 2020.0 release of the Sage 300 Web SDK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Solution Generation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Code Generation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Upgrade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Customization Wizards (Plugin and Standalone)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Incorporation of Sage branding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Adoption of consistent, unified color scheme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Incorporation of Sage logo</a:t>
            </a:r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Cleaner, less-cluttered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readable text with increased use of white space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library ‘Metro Modern UI’, MIT license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All Wizards are compatible with Visual Studio 2017, 2019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41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Contacts Integration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25EC92E-9965-4E07-A5F1-73457D0E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1247775"/>
            <a:ext cx="72580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3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2366157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2020 is available in the “master” branch</a:t>
            </a:r>
          </a:p>
          <a:p>
            <a:pPr lvl="2"/>
            <a:r>
              <a:rPr lang="en-US" sz="2000" dirty="0"/>
              <a:t>2020.1 is available in the “develop” branch (in-progress)</a:t>
            </a:r>
          </a:p>
          <a:p>
            <a:pPr lvl="2"/>
            <a:r>
              <a:rPr lang="en-US" sz="2000" dirty="0"/>
              <a:t>Archives</a:t>
            </a:r>
          </a:p>
          <a:p>
            <a:pPr lvl="2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07B3-4426-4D33-BC58-851F15C5C72A}"/>
              </a:ext>
            </a:extLst>
          </p:cNvPr>
          <p:cNvSpPr/>
          <p:nvPr/>
        </p:nvSpPr>
        <p:spPr>
          <a:xfrm>
            <a:off x="757806" y="3598877"/>
            <a:ext cx="10940218" cy="2062103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2019.2 available in “release-2019.2”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2019.1 available in “release-2019.1”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2019.0 available in “release-2019.0”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2018.2 available in “release-2018.2”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2018.1 available in “release-2018.1”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2018.0 available in “release-2018”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2017.2 available in “release-2017.2”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2017.1 available in “release-2017.1”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2017.0 available in “release-2017”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9C390-92D2-4E78-966E-93C2BCFCDB1F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GitHub Repository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AEC5DF-336E-4797-8B51-E4A406581C37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9168B81-E7A5-4461-836B-CD00DBEC467A}"/>
              </a:ext>
            </a:extLst>
          </p:cNvPr>
          <p:cNvSpPr/>
          <p:nvPr/>
        </p:nvSpPr>
        <p:spPr>
          <a:xfrm>
            <a:off x="4914111" y="2089712"/>
            <a:ext cx="62892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Not Yet Posted!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534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3"/>
            <a:ext cx="6496478" cy="4916411"/>
          </a:xfrm>
        </p:spPr>
        <p:txBody>
          <a:bodyPr numCol="1"/>
          <a:lstStyle/>
          <a:p>
            <a:pPr lvl="1">
              <a:lnSpc>
                <a:spcPct val="100000"/>
              </a:lnSpc>
            </a:pPr>
            <a:r>
              <a:rPr lang="en-US" sz="2400" dirty="0"/>
              <a:t>Sage 300 Product Manager!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Allocates capacity per release and sets roadmap for product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Contact him regarding functionality, documentation, tutorials, enhancements, etc. </a:t>
            </a:r>
            <a:r>
              <a:rPr lang="en-US" sz="2000" b="1" i="1" dirty="0"/>
              <a:t>not in the SDK </a:t>
            </a:r>
            <a:r>
              <a:rPr lang="en-US" sz="2000" dirty="0"/>
              <a:t>that should be there to </a:t>
            </a:r>
            <a:r>
              <a:rPr lang="en-US" sz="2000" b="1" i="1" dirty="0"/>
              <a:t>better assist with efficient development practices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Architecture/Development capacity requests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We will advise, address and allocate resources within our capacity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Tracking requests on high, medium, low priority basis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The partner’s voice and feedback resounds the loudest!</a:t>
            </a:r>
          </a:p>
          <a:p>
            <a:pPr lvl="2"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1BD35F-48F4-4C7E-95DE-20D9D1104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15" y="1366943"/>
            <a:ext cx="4733925" cy="3219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CAC040-D2D9-483D-8212-2867916E9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615" y="4713105"/>
            <a:ext cx="4733925" cy="2011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47DD34-FB29-4224-9BBB-476DEE6D2FC8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needs to hear partner requests?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A59E41-B22E-474E-A29B-563746757368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709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2366157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2020 is available in the “master” branch</a:t>
            </a:r>
          </a:p>
          <a:p>
            <a:pPr lvl="2"/>
            <a:r>
              <a:rPr lang="en-US" sz="2000" dirty="0"/>
              <a:t>2020.1 is available in the “develop” branch (in-progress)</a:t>
            </a:r>
          </a:p>
          <a:p>
            <a:pPr lvl="2"/>
            <a:r>
              <a:rPr lang="en-US" sz="2000" dirty="0"/>
              <a:t>Archives</a:t>
            </a:r>
          </a:p>
          <a:p>
            <a:pPr lvl="2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07B3-4426-4D33-BC58-851F15C5C72A}"/>
              </a:ext>
            </a:extLst>
          </p:cNvPr>
          <p:cNvSpPr/>
          <p:nvPr/>
        </p:nvSpPr>
        <p:spPr>
          <a:xfrm>
            <a:off x="757806" y="3598877"/>
            <a:ext cx="10940218" cy="230832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2019.2 available in “release-2091.2”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2019.1 available in “release-2019.1”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2019.0 available in “release-2019.0”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2018.2 available in “release-2018.2”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2018.1 available in “release-2018.1”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2018.0 available in “release-2018”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2017.2 available in “release-2017.2”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2017.1 available in “release-2017.1”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2017.0 available in “release-2017”</a:t>
            </a:r>
          </a:p>
        </p:txBody>
      </p:sp>
      <p:pic>
        <p:nvPicPr>
          <p:cNvPr id="5" name="Picture 4" descr="A picture containing person, outdoor, grass, tennis&#10;&#10;Description automatically generated">
            <a:extLst>
              <a:ext uri="{FF2B5EF4-FFF2-40B4-BE49-F238E27FC236}">
                <a16:creationId xmlns:a16="http://schemas.microsoft.com/office/drawing/2014/main" id="{37F96645-8B16-4CF7-B73C-5FE8E39E8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600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28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Solution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90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 next to the ocean&#10;&#10;Description automatically generated">
            <a:extLst>
              <a:ext uri="{FF2B5EF4-FFF2-40B4-BE49-F238E27FC236}">
                <a16:creationId xmlns:a16="http://schemas.microsoft.com/office/drawing/2014/main" id="{7B287107-6090-4254-8E4C-D7CAE3DF84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A49703-03E2-4A8B-8BC1-A764A18C7638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Solution Wizard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925C99-1598-4865-A767-505EDE98202D}"/>
              </a:ext>
            </a:extLst>
          </p:cNvPr>
          <p:cNvSpPr txBox="1"/>
          <p:nvPr/>
        </p:nvSpPr>
        <p:spPr>
          <a:xfrm>
            <a:off x="9419860" y="4565148"/>
            <a:ext cx="168889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2020.0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552E1D-6ADF-4CA7-9603-0C52E6E08259}"/>
              </a:ext>
            </a:extLst>
          </p:cNvPr>
          <p:cNvSpPr txBox="1"/>
          <p:nvPr/>
        </p:nvSpPr>
        <p:spPr>
          <a:xfrm>
            <a:off x="1203785" y="4565148"/>
            <a:ext cx="168889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2019.2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839F899-0FB9-4306-984A-A9A1DE6F3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2303" y="1298074"/>
            <a:ext cx="4031458" cy="32014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230D89-36AD-4A39-AF73-F69F2F17B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207" y="1298629"/>
            <a:ext cx="4716488" cy="3201452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190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om filled with furniture&#10;&#10;Description automatically generated">
            <a:extLst>
              <a:ext uri="{FF2B5EF4-FFF2-40B4-BE49-F238E27FC236}">
                <a16:creationId xmlns:a16="http://schemas.microsoft.com/office/drawing/2014/main" id="{7DF92424-F959-453D-9B42-6D9029FB0C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  <a14:imgEffect>
                      <a14:colorTemperature colorTemp="4707"/>
                    </a14:imgEffect>
                    <a14:imgEffect>
                      <a14:saturation sa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4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109CC3-F567-49B0-84B3-EA9643209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2612" y="875154"/>
            <a:ext cx="3065760" cy="24345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E5B37A-1D79-4FF1-A03E-87843A6D1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5249" y="875154"/>
            <a:ext cx="3116511" cy="2474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3C5C5C-7A90-4D06-8005-DBFDD6CC34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3456" y="3548271"/>
            <a:ext cx="3094915" cy="24577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81216B-55D7-4CE5-9E37-2EF8831965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5248" y="3548271"/>
            <a:ext cx="3116511" cy="2474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329515-FA44-4E0C-AE2C-DC62A42D884E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Solution Wizard</a:t>
            </a: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8362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aerial view of a city&#10;&#10;Description automatically generated">
            <a:extLst>
              <a:ext uri="{FF2B5EF4-FFF2-40B4-BE49-F238E27FC236}">
                <a16:creationId xmlns:a16="http://schemas.microsoft.com/office/drawing/2014/main" id="{74AFC922-1108-45DC-9A96-1E32C0F572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109CC3-F567-49B0-84B3-EA9643209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270" y="767776"/>
            <a:ext cx="3920606" cy="266122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E5B37A-1D79-4FF1-A03E-87843A6D1B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61" y="767776"/>
            <a:ext cx="3920604" cy="2661224"/>
          </a:xfrm>
          <a:prstGeom prst="rect">
            <a:avLst/>
          </a:prstGeom>
          <a:effectLst>
            <a:outerShdw blurRad="88900" dist="431800" dir="2700000" sx="85000" sy="85000" algn="tl" rotWithShape="0">
              <a:schemeClr val="bg1">
                <a:alpha val="50000"/>
              </a:scheme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3C5C5C-7A90-4D06-8005-DBFDD6CC34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270" y="3552317"/>
            <a:ext cx="3920604" cy="2661224"/>
          </a:xfrm>
          <a:prstGeom prst="rect">
            <a:avLst/>
          </a:prstGeom>
          <a:effectLst>
            <a:outerShdw blurRad="88900" dist="431800" dir="2700000" sx="85000" sy="85000" algn="tl" rotWithShape="0">
              <a:schemeClr val="bg1">
                <a:alpha val="50000"/>
              </a:scheme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81216B-55D7-4CE5-9E37-2EF8831965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61" y="3552316"/>
            <a:ext cx="3920604" cy="2661225"/>
          </a:xfrm>
          <a:prstGeom prst="rect">
            <a:avLst/>
          </a:prstGeom>
          <a:effectLst>
            <a:outerShdw blurRad="88900" dist="431800" dir="2700000" sx="85000" sy="85000" algn="tl" rotWithShape="0">
              <a:schemeClr val="bg1">
                <a:alpha val="50000"/>
              </a:scheme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3C05EA-4C43-46D7-A5A9-860D2C100CE9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Solution Wizard</a:t>
            </a: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60080541"/>
      </p:ext>
    </p:extLst>
  </p:cSld>
  <p:clrMapOvr>
    <a:masterClrMapping/>
  </p:clrMapOvr>
</p:sld>
</file>

<file path=ppt/theme/theme1.xml><?xml version="1.0" encoding="utf-8"?>
<a:theme xmlns:a="http://schemas.openxmlformats.org/drawingml/2006/main" name="1_Orange">
  <a:themeElements>
    <a:clrScheme name="Orange 1">
      <a:dk1>
        <a:srgbClr val="2B2421"/>
      </a:dk1>
      <a:lt1>
        <a:sysClr val="window" lastClr="FFFFFF"/>
      </a:lt1>
      <a:dk2>
        <a:srgbClr val="44546A"/>
      </a:dk2>
      <a:lt2>
        <a:srgbClr val="E7E6E6"/>
      </a:lt2>
      <a:accent1>
        <a:srgbClr val="FFB000"/>
      </a:accent1>
      <a:accent2>
        <a:srgbClr val="8E8A86"/>
      </a:accent2>
      <a:accent3>
        <a:srgbClr val="C6BEB8"/>
      </a:accent3>
      <a:accent4>
        <a:srgbClr val="ECE9E5"/>
      </a:accent4>
      <a:accent5>
        <a:srgbClr val="A59F98"/>
      </a:accent5>
      <a:accent6>
        <a:srgbClr val="DAD3CC"/>
      </a:accent6>
      <a:hlink>
        <a:srgbClr val="1963F6"/>
      </a:hlink>
      <a:folHlink>
        <a:srgbClr val="1963F6"/>
      </a:folHlink>
    </a:clrScheme>
    <a:fontScheme name="Sag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81E29A2-1F45-4EF4-9198-633BD3794DF4}" vid="{013C412F-4D8D-4D09-B36F-15C7E3976D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8769</TotalTime>
  <Words>1374</Words>
  <Application>Microsoft Office PowerPoint</Application>
  <PresentationFormat>Widescreen</PresentationFormat>
  <Paragraphs>263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Wingdings</vt:lpstr>
      <vt:lpstr>1_Orange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Sage 300 2019.2 Web SDK Overview</dc:title>
  <dc:creator>Thomas, John</dc:creator>
  <cp:lastModifiedBy>Thomas, John</cp:lastModifiedBy>
  <cp:revision>225</cp:revision>
  <dcterms:created xsi:type="dcterms:W3CDTF">2016-07-18T14:13:16Z</dcterms:created>
  <dcterms:modified xsi:type="dcterms:W3CDTF">2019-08-15T12:58:41Z</dcterms:modified>
</cp:coreProperties>
</file>